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7" r:id="rId7"/>
    <p:sldId id="268" r:id="rId8"/>
    <p:sldId id="263" r:id="rId9"/>
    <p:sldId id="265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Важная часть современной астрофизики!</a:t>
          </a:r>
          <a:r>
            <a:rPr lang="ru-RU" noProof="0" dirty="0">
              <a:latin typeface="Times New Roman" pitchFamily="18" charset="0"/>
              <a:cs typeface="Times New Roman" pitchFamily="18" charset="0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Угол отклонения зависит от объекта.</a:t>
          </a:r>
          <a:endParaRPr lang="ru-RU" noProof="0" dirty="0">
            <a:latin typeface="Times New Roman" pitchFamily="18" charset="0"/>
            <a:cs typeface="Times New Roman" pitchFamily="18" charset="0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1052C37B-46E2-4677-A5F9-2247EBC54C4C}">
      <dgm:prSet/>
      <dgm:spPr/>
      <dgm:t>
        <a:bodyPr/>
        <a:lstStyle/>
        <a:p>
          <a:pPr rtl="0"/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Искривления лучей важно учитывать при наблюдении.	</a:t>
          </a:r>
          <a:endParaRPr lang="ru-RU" noProof="0" dirty="0">
            <a:latin typeface="Times New Roman" pitchFamily="18" charset="0"/>
            <a:cs typeface="Times New Roman" pitchFamily="18" charset="0"/>
          </a:endParaRPr>
        </a:p>
      </dgm:t>
    </dgm:pt>
    <dgm:pt modelId="{B84CEDB6-2A50-4C11-8035-250D3231556D}" type="parTrans" cxnId="{98769E6C-837C-4B80-B586-E7301475B0D2}">
      <dgm:prSet/>
      <dgm:spPr/>
      <dgm:t>
        <a:bodyPr/>
        <a:lstStyle/>
        <a:p>
          <a:endParaRPr lang="ru-RU"/>
        </a:p>
      </dgm:t>
    </dgm:pt>
    <dgm:pt modelId="{3565B51C-AD2F-4225-87A2-74B3976E1090}" type="sibTrans" cxnId="{98769E6C-837C-4B80-B586-E7301475B0D2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  <dgm:t>
        <a:bodyPr/>
        <a:lstStyle/>
        <a:p>
          <a:endParaRPr lang="ru-RU"/>
        </a:p>
      </dgm:t>
    </dgm:pt>
    <dgm:pt modelId="{B6CD42EC-5AD4-4004-AE5B-47EDA668DAA8}" type="pres">
      <dgm:prSet presAssocID="{7E5AA53B-3EEE-4DE4-BB81-9044890C2946}" presName="cycle" presStyleCnt="0"/>
      <dgm:spPr/>
      <dgm:t>
        <a:bodyPr/>
        <a:lstStyle/>
        <a:p>
          <a:endParaRPr lang="ru-RU"/>
        </a:p>
      </dgm:t>
    </dgm:pt>
    <dgm:pt modelId="{963B8EE3-40CC-4A0A-B420-D0BF920973CE}" type="pres">
      <dgm:prSet presAssocID="{7E5AA53B-3EEE-4DE4-BB81-9044890C2946}" presName="srcNode" presStyleLbl="node1" presStyleIdx="0" presStyleCnt="3"/>
      <dgm:spPr/>
      <dgm:t>
        <a:bodyPr/>
        <a:lstStyle/>
        <a:p>
          <a:endParaRPr lang="ru-RU"/>
        </a:p>
      </dgm:t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  <dgm:t>
        <a:bodyPr/>
        <a:lstStyle/>
        <a:p>
          <a:endParaRPr lang="ru-RU"/>
        </a:p>
      </dgm:t>
    </dgm:pt>
    <dgm:pt modelId="{429CABD1-4116-474B-81BF-735E2CA9DD00}" type="pres">
      <dgm:prSet presAssocID="{7E5AA53B-3EEE-4DE4-BB81-9044890C2946}" presName="dstNode" presStyleLbl="node1" presStyleIdx="0" presStyleCnt="3"/>
      <dgm:spPr/>
      <dgm:t>
        <a:bodyPr/>
        <a:lstStyle/>
        <a:p>
          <a:endParaRPr lang="ru-RU"/>
        </a:p>
      </dgm:t>
    </dgm:pt>
    <dgm:pt modelId="{58319267-C71E-43C9-94E1-827D0616C7A7}" type="pres">
      <dgm:prSet presAssocID="{6750AC01-D39D-4F3A-9DC8-2A211EE986A2}" presName="text_1" presStyleLbl="node1" presStyleIdx="0" presStyleCnt="3" custLinFactNeighborX="-738" custLinFactNeighborY="-87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  <dgm:t>
        <a:bodyPr/>
        <a:lstStyle/>
        <a:p>
          <a:endParaRPr lang="ru-RU"/>
        </a:p>
      </dgm:t>
    </dgm:pt>
    <dgm:pt modelId="{07CB3071-D555-47DA-A36A-69EB91531FD8}" type="pres">
      <dgm:prSet presAssocID="{6750AC01-D39D-4F3A-9DC8-2A211EE986A2}" presName="accentRepeatNode" presStyleLbl="solidFgAcc1" presStyleIdx="0" presStyleCnt="3" custLinFactNeighborX="-1450" custLinFactNeighborY="48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16A4471E-F46C-408D-93FF-7361C0B0B2C4}" type="pres">
      <dgm:prSet presAssocID="{1052C37B-46E2-4677-A5F9-2247EBC54C4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00257C-0ED5-47AF-8EBC-9F7349642333}" type="pres">
      <dgm:prSet presAssocID="{1052C37B-46E2-4677-A5F9-2247EBC54C4C}" presName="accent_2" presStyleCnt="0"/>
      <dgm:spPr/>
    </dgm:pt>
    <dgm:pt modelId="{6648CE3B-EAC1-4A4A-819C-7EB543F662F3}" type="pres">
      <dgm:prSet presAssocID="{1052C37B-46E2-4677-A5F9-2247EBC54C4C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131CE4A-9776-44F4-BC03-867682E21374}" type="pres">
      <dgm:prSet presAssocID="{5605D28D-2CE6-4513-8566-952984E21E14}" presName="text_3" presStyleLbl="node1" presStyleIdx="2" presStyleCnt="3" custLinFactNeighborX="1358" custLinFactNeighborY="58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  <dgm:t>
        <a:bodyPr/>
        <a:lstStyle/>
        <a:p>
          <a:endParaRPr lang="ru-RU"/>
        </a:p>
      </dgm:t>
    </dgm:pt>
    <dgm:pt modelId="{A965097E-32F1-4AB8-8C4E-2814A7596B2F}" type="pres">
      <dgm:prSet presAssocID="{5605D28D-2CE6-4513-8566-952984E21E14}" presName="accentRepeatNode" presStyleLbl="solidFgAcc1" presStyleIdx="2" presStyleCnt="3" custLinFactNeighborX="-5802" custLinFactNeighborY="290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B5326B1-69E7-434E-9EC4-1B1793C95C63}" type="presOf" srcId="{5605D28D-2CE6-4513-8566-952984E21E14}" destId="{E131CE4A-9776-44F4-BC03-867682E21374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8769E6C-837C-4B80-B586-E7301475B0D2}" srcId="{7E5AA53B-3EEE-4DE4-BB81-9044890C2946}" destId="{1052C37B-46E2-4677-A5F9-2247EBC54C4C}" srcOrd="1" destOrd="0" parTransId="{B84CEDB6-2A50-4C11-8035-250D3231556D}" sibTransId="{3565B51C-AD2F-4225-87A2-74B3976E1090}"/>
    <dgm:cxn modelId="{2714614D-9A35-4684-B857-283EEC23FC9C}" type="presOf" srcId="{1052C37B-46E2-4677-A5F9-2247EBC54C4C}" destId="{16A4471E-F46C-408D-93FF-7361C0B0B2C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1A3D88FB-704B-45FC-A31B-4C2557EEC616}" type="presParOf" srcId="{90561C55-3C6E-4D53-85E1-2C50BCDDA392}" destId="{16A4471E-F46C-408D-93FF-7361C0B0B2C4}" srcOrd="3" destOrd="0" presId="urn:microsoft.com/office/officeart/2008/layout/VerticalCurvedList"/>
    <dgm:cxn modelId="{EA54355C-FCBB-42CD-B19E-20AE849E62D4}" type="presParOf" srcId="{90561C55-3C6E-4D53-85E1-2C50BCDDA392}" destId="{1E00257C-0ED5-47AF-8EBC-9F7349642333}" srcOrd="4" destOrd="0" presId="urn:microsoft.com/office/officeart/2008/layout/VerticalCurvedList"/>
    <dgm:cxn modelId="{78B87E49-31EA-4D8A-B172-5EAF6FECC3C5}" type="presParOf" srcId="{1E00257C-0ED5-47AF-8EBC-9F7349642333}" destId="{6648CE3B-EAC1-4A4A-819C-7EB543F662F3}" srcOrd="0" destOrd="0" presId="urn:microsoft.com/office/officeart/2008/layout/VerticalCurvedList"/>
    <dgm:cxn modelId="{2196E038-B394-401D-89E5-98FB2EAFD93D}" type="presParOf" srcId="{90561C55-3C6E-4D53-85E1-2C50BCDDA392}" destId="{E131CE4A-9776-44F4-BC03-867682E21374}" srcOrd="5" destOrd="0" presId="urn:microsoft.com/office/officeart/2008/layout/VerticalCurvedList"/>
    <dgm:cxn modelId="{723CD32D-5C49-41B3-847F-260F350C7E3D}" type="presParOf" srcId="{90561C55-3C6E-4D53-85E1-2C50BCDDA392}" destId="{AC9A216A-8375-48F9-A4E6-8E0B64C0209B}" srcOrd="6" destOrd="0" presId="urn:microsoft.com/office/officeart/2008/layout/VerticalCurvedList"/>
    <dgm:cxn modelId="{AC08D510-20F3-41AA-BBC6-11DB609B0331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433895" y="-527990"/>
          <a:ext cx="4094296" cy="4094296"/>
        </a:xfrm>
        <a:prstGeom prst="blockArc">
          <a:avLst>
            <a:gd name="adj1" fmla="val 18900000"/>
            <a:gd name="adj2" fmla="val 2700000"/>
            <a:gd name="adj3" fmla="val 528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67024" y="250673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Важная часть современной астрофизики!</a:t>
          </a:r>
          <a:r>
            <a:rPr lang="ru-RU" sz="2200" kern="1200" noProof="0" dirty="0">
              <a:latin typeface="Times New Roman" pitchFamily="18" charset="0"/>
              <a:cs typeface="Times New Roman" pitchFamily="18" charset="0"/>
            </a:rPr>
            <a:t>	</a:t>
          </a:r>
        </a:p>
      </dsp:txBody>
      <dsp:txXfrm>
        <a:off x="367024" y="250673"/>
        <a:ext cx="7809714" cy="607663"/>
      </dsp:txXfrm>
    </dsp:sp>
    <dsp:sp modelId="{07CB3071-D555-47DA-A36A-69EB91531FD8}">
      <dsp:nvSpPr>
        <dsp:cNvPr id="0" name=""/>
        <dsp:cNvSpPr/>
      </dsp:nvSpPr>
      <dsp:spPr>
        <a:xfrm>
          <a:off x="33856" y="23158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A4471E-F46C-408D-93FF-7361C0B0B2C4}">
      <dsp:nvSpPr>
        <dsp:cNvPr id="0" name=""/>
        <dsp:cNvSpPr/>
      </dsp:nvSpPr>
      <dsp:spPr>
        <a:xfrm>
          <a:off x="645545" y="1215326"/>
          <a:ext cx="7588829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Искривления лучей важно учитывать при наблюдении.	</a:t>
          </a:r>
          <a:endParaRPr lang="ru-RU" sz="22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645545" y="1215326"/>
        <a:ext cx="7588829" cy="607663"/>
      </dsp:txXfrm>
    </dsp:sp>
    <dsp:sp modelId="{6648CE3B-EAC1-4A4A-819C-7EB543F662F3}">
      <dsp:nvSpPr>
        <dsp:cNvPr id="0" name=""/>
        <dsp:cNvSpPr/>
      </dsp:nvSpPr>
      <dsp:spPr>
        <a:xfrm>
          <a:off x="265756" y="113936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63647" y="2162606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Угол отклонения зависит от объекта.</a:t>
          </a:r>
          <a:endParaRPr lang="ru-RU" sz="22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463647" y="2162606"/>
        <a:ext cx="7809714" cy="607663"/>
      </dsp:txXfrm>
    </dsp:sp>
    <dsp:sp modelId="{A965097E-32F1-4AB8-8C4E-2814A7596B2F}">
      <dsp:nvSpPr>
        <dsp:cNvPr id="0" name=""/>
        <dsp:cNvSpPr/>
      </dsp:nvSpPr>
      <dsp:spPr>
        <a:xfrm>
          <a:off x="799" y="207289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04.12.2019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04.12.2019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53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82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28829-F9CE-4A60-BAD2-B30F1BE4EFBD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41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28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87B0E0-754C-4477-80CA-88F8319B7DB8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5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58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85DD959-E34E-4321-8E46-EA4484D707DA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0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A08C9A-F61E-410C-8D06-F83B63A4711B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7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D3CD88-AC87-4FC1-8AA2-0F05556AC852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3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B0009C-43A7-442E-9A53-3E5FB03870F2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43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8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E95E6D-EE8A-4AB4-A6E4-CDAE9E775FB7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52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04.12.2019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6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892" t="16722" r="772" b="-197"/>
          <a:stretch/>
        </p:blipFill>
        <p:spPr>
          <a:xfrm>
            <a:off x="-183614" y="0"/>
            <a:ext cx="12375614" cy="6874525"/>
          </a:xfrm>
          <a:prstGeom prst="rect">
            <a:avLst/>
          </a:prstGeom>
        </p:spPr>
      </p:pic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29" y="5621626"/>
            <a:ext cx="10993546" cy="484822"/>
          </a:xfrm>
        </p:spPr>
        <p:txBody>
          <a:bodyPr rtlCol="0"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Е. Э.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Скуратович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И.В. Лисовский, В.А.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Лышов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 А. С.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Байгашов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rtl="0"/>
            <a:endParaRPr lang="ru-RU" dirty="0">
              <a:solidFill>
                <a:srgbClr val="7CEBFF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74909" y="3420737"/>
            <a:ext cx="10993549" cy="1475013"/>
          </a:xfrm>
        </p:spPr>
        <p:txBody>
          <a:bodyPr/>
          <a:lstStyle/>
          <a:p>
            <a:r>
              <a:rPr lang="ru-RU" sz="48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Свет и гравитация</a:t>
            </a:r>
            <a:r>
              <a:rPr lang="ru-RU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/>
            </a:r>
            <a:br>
              <a:rPr lang="ru-RU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899" y="1057619"/>
            <a:ext cx="7213600" cy="7625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Введение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509850"/>
              </p:ext>
            </p:extLst>
          </p:nvPr>
        </p:nvGraphicFramePr>
        <p:xfrm>
          <a:off x="3316383" y="1897241"/>
          <a:ext cx="8273362" cy="303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51997" y="4935557"/>
            <a:ext cx="3381872" cy="583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algn="ctr"/>
            <a:r>
              <a:rPr lang="ru-RU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Цели </a:t>
            </a:r>
            <a:r>
              <a:rPr lang="ru-RU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и задачи:</a:t>
            </a:r>
          </a:p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997" y="5673687"/>
            <a:ext cx="998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сравнение искривления лучей света вблизи различных массивных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объектов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зависимость угла отклонения света от массы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чертёж луча света и массивного объекта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90" y="1949428"/>
            <a:ext cx="2224000" cy="2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Постановка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задачи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008" y="2039109"/>
            <a:ext cx="8364504" cy="1143580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Уравнение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описывает изменение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угла отклонения света вблизи массивных тел: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96544" y="3071819"/>
            <a:ext cx="2052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4GM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92337" y="3656594"/>
            <a:ext cx="898360" cy="8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167" y="3692680"/>
            <a:ext cx="1561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0575" y="3364206"/>
            <a:ext cx="79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sz="3200" dirty="0" smtClean="0"/>
              <a:t> 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259" y="2234108"/>
            <a:ext cx="2744349" cy="40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Начальные условия и численное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3" y="2180496"/>
            <a:ext cx="5213680" cy="452535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Значения зависят от определяемого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объекта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80694"/>
              </p:ext>
            </p:extLst>
          </p:nvPr>
        </p:nvGraphicFramePr>
        <p:xfrm>
          <a:off x="614243" y="2633031"/>
          <a:ext cx="8860263" cy="181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421">
                  <a:extLst>
                    <a:ext uri="{9D8B030D-6E8A-4147-A177-3AD203B41FA5}">
                      <a16:colId xmlns:a16="http://schemas.microsoft.com/office/drawing/2014/main" val="1660663295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val="1506036576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val="1216214849"/>
                    </a:ext>
                  </a:extLst>
                </a:gridCol>
              </a:tblGrid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Объект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Масса,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кг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Радиус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м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17130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Солнце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1.9855·10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69.655·10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 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85834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Нейтронная звезда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3.384·10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9.87898·10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8601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VY 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Большого пса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2.464·10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20000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764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8202" y="4819149"/>
            <a:ext cx="842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 гравитационная постоянная, равная 6,67408·10</a:t>
            </a:r>
            <a:r>
              <a:rPr lang="ru-RU" baseline="30000" dirty="0">
                <a:latin typeface="Times New Roman" pitchFamily="18" charset="0"/>
                <a:cs typeface="Times New Roman" pitchFamily="18" charset="0"/>
              </a:rPr>
              <a:t>−11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м3/с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²·кг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 с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скорость света, которая равна 299 792 458 м / с.</a:t>
            </a:r>
          </a:p>
        </p:txBody>
      </p:sp>
    </p:spTree>
    <p:extLst>
      <p:ext uri="{BB962C8B-B14F-4D97-AF65-F5344CB8AC3E}">
        <p14:creationId xmlns:p14="http://schemas.microsoft.com/office/powerpoint/2010/main" val="35278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6" y="2324559"/>
            <a:ext cx="5101499" cy="367746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26" y="2324559"/>
            <a:ext cx="5575992" cy="37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8" y="2461216"/>
            <a:ext cx="4792138" cy="34533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8" y="2320445"/>
            <a:ext cx="5650806" cy="37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7" y="2610998"/>
            <a:ext cx="5542912" cy="37026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2431"/>
            <a:ext cx="5969696" cy="39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Угол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отклонения света зависит от массы объекта и прицельного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расстояния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Расчет искривления лучей важен в астрофизике</a:t>
            </a: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каждом конкретном случае можно провести расчёт для параметров конкретного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массивного тела,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достаточной точностью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определив угол отклонения.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10144" b="-71"/>
          <a:stretch/>
        </p:blipFill>
        <p:spPr>
          <a:xfrm>
            <a:off x="1" y="11018"/>
            <a:ext cx="12192000" cy="68524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661" y="1602840"/>
            <a:ext cx="3745866" cy="2304142"/>
          </a:xfrm>
        </p:spPr>
        <p:txBody>
          <a:bodyPr rtlCol="0">
            <a:normAutofit/>
          </a:bodyPr>
          <a:lstStyle/>
          <a:p>
            <a:pPr rtl="0"/>
            <a:r>
              <a:rPr lang="ru-RU" sz="5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16c05727-aa75-4e4a-9b5f-8a80a1165891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Дивиденд</Template>
  <TotalTime>0</TotalTime>
  <Words>187</Words>
  <Application>Microsoft Office PowerPoint</Application>
  <PresentationFormat>Широкоэкранный</PresentationFormat>
  <Paragraphs>43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Свет и гравитация </vt:lpstr>
      <vt:lpstr>Введение </vt:lpstr>
      <vt:lpstr>Постановка задачи</vt:lpstr>
      <vt:lpstr>Начальные условия и численное решение</vt:lpstr>
      <vt:lpstr>Результаты моделирования</vt:lpstr>
      <vt:lpstr>Результаты моделирования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2019-11-28T16:25:59Z</dcterms:created>
  <dcterms:modified xsi:type="dcterms:W3CDTF">2019-12-04T15:03:27Z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